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83" r:id="rId10"/>
    <p:sldId id="284" r:id="rId11"/>
    <p:sldId id="285" r:id="rId12"/>
    <p:sldId id="286" r:id="rId13"/>
    <p:sldId id="273" r:id="rId14"/>
    <p:sldId id="274" r:id="rId15"/>
    <p:sldId id="288" r:id="rId16"/>
    <p:sldId id="289" r:id="rId17"/>
    <p:sldId id="290" r:id="rId18"/>
    <p:sldId id="291" r:id="rId19"/>
    <p:sldId id="276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279" r:id="rId30"/>
    <p:sldId id="281" r:id="rId31"/>
    <p:sldId id="280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08" y="-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B2E16C-AE7F-4C58-B61B-BD499895E9AB}" type="datetimeFigureOut">
              <a:rPr lang="en-US"/>
              <a:pPr>
                <a:defRPr/>
              </a:pPr>
              <a:t>9/20/2012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60CBF06-E160-48D1-ACDE-1BFB947491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3D466-C39D-433F-B982-1ED13285DA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79D64-59A6-415E-8622-9A5DB9FD2F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B3157-8E2E-42EF-921D-F177C08F1A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512B9-6F41-4303-AF80-03909818F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A7142-24D7-4A10-AD4C-302355DE1D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Copyright © 2012 Pearson Education, Inc. Publishing as Prentice Hall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E762-38FE-4E93-B9EF-CB9D599F61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3F03C-0FF4-4BBC-B495-44A4D6845D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4FA92-480B-47F7-AE0E-CCD2E8D3A3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5BCD8-3C73-4BB2-BAFD-61A9D03C4A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07ABE-EDEF-43F4-A04E-13FC266B0D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EA0CF-74F0-4C34-A6E1-B0AD61F1C3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E1B3EF-31B5-40D1-BBD8-AFDDC08125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10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2257425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n-US" sz="4800" smtClean="0"/>
              <a:t>Project Scheduling: Lagging, Crashing, and Activity Networks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10-0</a:t>
            </a:r>
            <a:fld id="{B44EA712-4EB7-4881-8370-7CF8E9A74BDA}" type="slidenum">
              <a:rPr lang="en-US">
                <a:solidFill>
                  <a:srgbClr val="D1EAE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D1EAEE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>
            <a:spLocks noChangeArrowheads="1"/>
          </p:cNvSpPr>
          <p:nvPr/>
        </p:nvSpPr>
        <p:spPr bwMode="auto">
          <a:xfrm>
            <a:off x="457200" y="5943600"/>
            <a:ext cx="169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10.9  </a:t>
            </a:r>
          </a:p>
        </p:txBody>
      </p:sp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1981200"/>
            <a:ext cx="8229600" cy="3962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Gantt Chart for Project Delta with Critical Path Highlighted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1DC4A821-1C0F-42F5-BE39-D46AB2EB85C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458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381000" y="5980113"/>
            <a:ext cx="1825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10.10  </a:t>
            </a:r>
          </a:p>
        </p:txBody>
      </p:sp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28800"/>
            <a:ext cx="8458200" cy="4151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Gantt Chart with Resources Specified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B78B70FA-9258-453F-B91E-288095F2BE76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5605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2"/>
          <p:cNvSpPr txBox="1">
            <a:spLocks noChangeArrowheads="1"/>
          </p:cNvSpPr>
          <p:nvPr/>
        </p:nvSpPr>
        <p:spPr bwMode="auto">
          <a:xfrm>
            <a:off x="533400" y="5980113"/>
            <a:ext cx="1809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10.11  </a:t>
            </a:r>
          </a:p>
        </p:txBody>
      </p:sp>
      <p:pic>
        <p:nvPicPr>
          <p:cNvPr id="26626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828800"/>
            <a:ext cx="8305800" cy="4151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Gantt Chart with Lag Relationships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E28D0B45-43C9-4223-A77E-2E47B1DA32C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6629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Crashing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dirty="0" smtClean="0"/>
              <a:t>	The </a:t>
            </a:r>
            <a:r>
              <a:rPr lang="en-US" sz="2800" b="1" i="1" dirty="0" smtClean="0">
                <a:solidFill>
                  <a:srgbClr val="FF0000"/>
                </a:solidFill>
              </a:rPr>
              <a:t>process of accelerating </a:t>
            </a:r>
            <a:r>
              <a:rPr lang="en-US" sz="2800" dirty="0" smtClean="0"/>
              <a:t>a project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2800" u="sng" dirty="0" smtClean="0"/>
              <a:t>Principal methods for crashing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/>
              <a:t>Improving existing resources’ </a:t>
            </a:r>
            <a:r>
              <a:rPr lang="en-US" sz="2800" b="1" i="1" dirty="0" smtClean="0">
                <a:solidFill>
                  <a:srgbClr val="FF0000"/>
                </a:solidFill>
              </a:rPr>
              <a:t>productivity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/>
              <a:t>Changing work </a:t>
            </a:r>
            <a:r>
              <a:rPr lang="en-US" sz="2800" b="1" i="1" dirty="0" smtClean="0">
                <a:solidFill>
                  <a:srgbClr val="FF0000"/>
                </a:solidFill>
              </a:rPr>
              <a:t>methods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/>
              <a:t>Compromise </a:t>
            </a:r>
            <a:r>
              <a:rPr lang="en-US" sz="2800" b="1" i="1" dirty="0" smtClean="0">
                <a:solidFill>
                  <a:srgbClr val="FF0000"/>
                </a:solidFill>
              </a:rPr>
              <a:t>quality</a:t>
            </a:r>
            <a:r>
              <a:rPr lang="en-US" sz="2800" dirty="0" smtClean="0"/>
              <a:t> and/or reduce </a:t>
            </a:r>
            <a:r>
              <a:rPr lang="en-US" sz="2800" b="1" i="1" dirty="0" smtClean="0">
                <a:solidFill>
                  <a:srgbClr val="FF0000"/>
                </a:solidFill>
              </a:rPr>
              <a:t>project scope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/>
              <a:t>Institute </a:t>
            </a:r>
            <a:r>
              <a:rPr lang="en-US" sz="2800" b="1" i="1" dirty="0" smtClean="0"/>
              <a:t>fast-tracking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/>
              <a:t>Work </a:t>
            </a:r>
            <a:r>
              <a:rPr lang="en-US" sz="2800" b="1" i="1" dirty="0" smtClean="0">
                <a:solidFill>
                  <a:srgbClr val="FF0000"/>
                </a:solidFill>
              </a:rPr>
              <a:t>overtime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dirty="0" smtClean="0"/>
              <a:t>Increasing the </a:t>
            </a:r>
            <a:r>
              <a:rPr lang="en-US" sz="2800" b="1" i="1" dirty="0" smtClean="0">
                <a:solidFill>
                  <a:srgbClr val="FF0000"/>
                </a:solidFill>
              </a:rPr>
              <a:t>quantity</a:t>
            </a:r>
            <a:r>
              <a:rPr lang="en-US" sz="2800" dirty="0" smtClean="0"/>
              <a:t> of resources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445A4D10-86AA-41B3-9EA6-BFB66F529B9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Managerial Considerations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smtClean="0"/>
              <a:t>Determine activity </a:t>
            </a:r>
            <a:r>
              <a:rPr lang="en-US" b="1" u="sng" smtClean="0"/>
              <a:t>fixed and variable costs</a:t>
            </a:r>
          </a:p>
          <a:p>
            <a:pPr eaLnBrk="1" hangingPunct="1">
              <a:lnSpc>
                <a:spcPct val="125000"/>
              </a:lnSpc>
            </a:pPr>
            <a:r>
              <a:rPr lang="en-US" smtClean="0"/>
              <a:t>The </a:t>
            </a:r>
            <a:r>
              <a:rPr lang="en-US" b="1" u="sng" smtClean="0"/>
              <a:t>crash point</a:t>
            </a:r>
            <a:r>
              <a:rPr lang="en-US" smtClean="0"/>
              <a:t> is the fully expedited activity</a:t>
            </a:r>
          </a:p>
          <a:p>
            <a:pPr eaLnBrk="1" hangingPunct="1">
              <a:lnSpc>
                <a:spcPct val="125000"/>
              </a:lnSpc>
            </a:pPr>
            <a:r>
              <a:rPr lang="en-US" smtClean="0"/>
              <a:t>Optimize </a:t>
            </a:r>
            <a:r>
              <a:rPr lang="en-US" b="1" u="sng" smtClean="0"/>
              <a:t>time-cost tradeoffs</a:t>
            </a:r>
          </a:p>
          <a:p>
            <a:pPr eaLnBrk="1" hangingPunct="1">
              <a:lnSpc>
                <a:spcPct val="125000"/>
              </a:lnSpc>
            </a:pPr>
            <a:r>
              <a:rPr lang="en-US" smtClean="0"/>
              <a:t>Shorten activities on the </a:t>
            </a:r>
            <a:r>
              <a:rPr lang="en-US" b="1" u="sng" smtClean="0"/>
              <a:t>critical path</a:t>
            </a:r>
          </a:p>
          <a:p>
            <a:pPr eaLnBrk="1" hangingPunct="1">
              <a:lnSpc>
                <a:spcPct val="125000"/>
              </a:lnSpc>
            </a:pPr>
            <a:r>
              <a:rPr lang="en-US" smtClean="0"/>
              <a:t>Cease crashing when</a:t>
            </a:r>
          </a:p>
          <a:p>
            <a:pPr lvl="1" eaLnBrk="1" hangingPunct="1"/>
            <a:r>
              <a:rPr lang="en-US" smtClean="0"/>
              <a:t>the </a:t>
            </a:r>
            <a:r>
              <a:rPr lang="en-US" b="1" u="sng" smtClean="0"/>
              <a:t>target completion time</a:t>
            </a:r>
            <a:r>
              <a:rPr lang="en-US" smtClean="0"/>
              <a:t> is reached</a:t>
            </a:r>
          </a:p>
          <a:p>
            <a:pPr lvl="1" eaLnBrk="1" hangingPunct="1"/>
            <a:r>
              <a:rPr lang="en-US" smtClean="0"/>
              <a:t>the </a:t>
            </a:r>
            <a:r>
              <a:rPr lang="en-US" b="1" u="sng" smtClean="0"/>
              <a:t>crashing cost exceeds the penalty cost</a:t>
            </a:r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06B74525-4792-4394-A64D-337C41AE0B0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723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Project Activities and Costs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C91BD040-6F11-4794-9CE0-8B5D5BC5581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28800"/>
            <a:ext cx="8382000" cy="459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6858000" y="6427788"/>
            <a:ext cx="1249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Table 10.1</a:t>
            </a:r>
          </a:p>
        </p:txBody>
      </p:sp>
      <p:sp>
        <p:nvSpPr>
          <p:cNvPr id="2970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2"/>
          <p:cNvSpPr txBox="1">
            <a:spLocks noChangeArrowheads="1"/>
          </p:cNvSpPr>
          <p:nvPr/>
        </p:nvSpPr>
        <p:spPr bwMode="auto">
          <a:xfrm>
            <a:off x="1422400" y="6132513"/>
            <a:ext cx="6426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10.14  Time–Cost Trade-Offs for Crashing Activities </a:t>
            </a:r>
          </a:p>
        </p:txBody>
      </p:sp>
      <p:pic>
        <p:nvPicPr>
          <p:cNvPr id="30722" name="Picture 3" descr="FG_10_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838200"/>
            <a:ext cx="68135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792F3852-F717-432D-934B-81C565ED25D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1543050" y="6096000"/>
            <a:ext cx="5789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10.15  Fully Crashed Project Activity Network </a:t>
            </a:r>
          </a:p>
        </p:txBody>
      </p:sp>
      <p:pic>
        <p:nvPicPr>
          <p:cNvPr id="31746" name="Picture 3" descr="FG_10_0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0"/>
            <a:ext cx="81597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CC49FFE5-30FD-4F42-9E05-E53E880188E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268288" y="6096000"/>
            <a:ext cx="8570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10.16  Relationship Between Cost and Days Saved in a Crashed Project </a:t>
            </a:r>
          </a:p>
        </p:txBody>
      </p:sp>
      <p:pic>
        <p:nvPicPr>
          <p:cNvPr id="32770" name="Picture 3" descr="FG_10_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990600"/>
            <a:ext cx="70405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FAAA82A6-A8A2-487B-803A-F1C1C545632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10-</a:t>
            </a:r>
            <a:fld id="{CD055BF8-F323-4AF6-BDFA-55326DAE386C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Activity on Arrow Networks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en-US" i="1" u="sng" smtClean="0"/>
              <a:t>Activities</a:t>
            </a:r>
            <a:r>
              <a:rPr lang="en-US" smtClean="0"/>
              <a:t> represented by </a:t>
            </a:r>
            <a:r>
              <a:rPr lang="en-US" i="1" u="sng" smtClean="0"/>
              <a:t>arrows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/>
              <a:t>Widely used in </a:t>
            </a:r>
            <a:r>
              <a:rPr lang="en-US" i="1" u="sng" smtClean="0"/>
              <a:t>construction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en-US" i="1" u="sng" smtClean="0"/>
              <a:t>Event nodes</a:t>
            </a:r>
            <a:r>
              <a:rPr lang="en-US" smtClean="0"/>
              <a:t> easy to flag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/>
              <a:t>Forward and backward pass </a:t>
            </a:r>
            <a:r>
              <a:rPr lang="en-US" i="1" u="sng" smtClean="0"/>
              <a:t>logic similar to AON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en-US" smtClean="0"/>
              <a:t> Two activities may not begin and end at </a:t>
            </a:r>
            <a:r>
              <a:rPr lang="en-US" i="1" u="sng" smtClean="0"/>
              <a:t>common nodes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ü"/>
            </a:pPr>
            <a:r>
              <a:rPr lang="en-US" i="1" u="sng" smtClean="0"/>
              <a:t>Dummy activities</a:t>
            </a:r>
            <a:r>
              <a:rPr lang="en-US" smtClean="0"/>
              <a:t> may be required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Chapter 10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541837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/>
              <a:t>After completing this chapter, students will be able to</a:t>
            </a:r>
            <a:r>
              <a:rPr lang="en-US" sz="2400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Apply lag relationships to project activities.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Construct and comprehend Gantt charts.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Recognize alternative means to accelerate projects, including their benefits and drawbacks.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Understand the trade-offs required in the decision to crash project activities.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Develop activity networks using Activity-on-Arrow techniques.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 smtClean="0"/>
              <a:t>Understand the differences in AON and AOA and recognize the advantages and disadvantages of each technique.</a:t>
            </a:r>
            <a:endParaRPr lang="en-US" sz="24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10-0</a:t>
            </a:r>
            <a:fld id="{301DF426-448F-4969-93B2-52B16A55A7D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685800" y="5943600"/>
            <a:ext cx="169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10.18</a:t>
            </a:r>
          </a:p>
        </p:txBody>
      </p:sp>
      <p:pic>
        <p:nvPicPr>
          <p:cNvPr id="34818" name="Picture 3" descr="FG_10_0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860550"/>
            <a:ext cx="8229600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Notation for Activity-on-Arrow (AOA) Networks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D6A82F9E-183E-4434-929E-46D4F0BE64CF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482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2"/>
          <p:cNvSpPr txBox="1">
            <a:spLocks noChangeArrowheads="1"/>
          </p:cNvSpPr>
          <p:nvPr/>
        </p:nvSpPr>
        <p:spPr bwMode="auto">
          <a:xfrm>
            <a:off x="533400" y="5943600"/>
            <a:ext cx="1825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10.19  </a:t>
            </a:r>
          </a:p>
        </p:txBody>
      </p:sp>
      <p:pic>
        <p:nvPicPr>
          <p:cNvPr id="35842" name="Picture 3" descr="FG_10_0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8229600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Sample Network Diagram Using AOA Approach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1B73FCD7-18CE-4C13-9AAE-55E12E04C2D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5845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2"/>
          <p:cNvSpPr txBox="1">
            <a:spLocks noChangeArrowheads="1"/>
          </p:cNvSpPr>
          <p:nvPr/>
        </p:nvSpPr>
        <p:spPr bwMode="auto">
          <a:xfrm>
            <a:off x="593725" y="6056313"/>
            <a:ext cx="7559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FIGURE 10.20A </a:t>
            </a:r>
            <a:r>
              <a:rPr lang="en-US" b="1">
                <a:latin typeface="Constantia" pitchFamily="18" charset="0"/>
              </a:rPr>
              <a:t> </a:t>
            </a:r>
            <a:endParaRPr lang="en-US">
              <a:latin typeface="Constantia" pitchFamily="18" charset="0"/>
            </a:endParaRPr>
          </a:p>
        </p:txBody>
      </p:sp>
      <p:pic>
        <p:nvPicPr>
          <p:cNvPr id="36866" name="Picture 3" descr="FG_10_019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525" y="1770063"/>
            <a:ext cx="82296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Representing Activities with Two or More Immediate Successors(Wrong)</a:t>
            </a:r>
            <a:r>
              <a:rPr lang="en-US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AF1E9406-AF89-4C46-9643-2A52CF813D6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6869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2"/>
          <p:cNvSpPr txBox="1">
            <a:spLocks noChangeArrowheads="1"/>
          </p:cNvSpPr>
          <p:nvPr/>
        </p:nvSpPr>
        <p:spPr bwMode="auto">
          <a:xfrm>
            <a:off x="441325" y="5827713"/>
            <a:ext cx="7712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FIGURE 10.20B  </a:t>
            </a:r>
          </a:p>
        </p:txBody>
      </p:sp>
      <p:pic>
        <p:nvPicPr>
          <p:cNvPr id="37890" name="Picture 3" descr="FG_10_019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" y="2819400"/>
            <a:ext cx="8229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Alternative Way to Represent Activities with Two or More Immediate Successors (Wrong)</a:t>
            </a:r>
            <a:r>
              <a:rPr lang="en-US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4A62CA0A-FD23-49D4-952E-8067FC78F59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7893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2"/>
          <p:cNvSpPr txBox="1">
            <a:spLocks noChangeArrowheads="1"/>
          </p:cNvSpPr>
          <p:nvPr/>
        </p:nvSpPr>
        <p:spPr bwMode="auto">
          <a:xfrm>
            <a:off x="457200" y="5715000"/>
            <a:ext cx="838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FIGURE 10.20C  </a:t>
            </a:r>
          </a:p>
        </p:txBody>
      </p:sp>
      <p:pic>
        <p:nvPicPr>
          <p:cNvPr id="38914" name="Picture 5" descr="FG_10_019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87600"/>
            <a:ext cx="82296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Representing Activities with Two or More Immediate Successors Using Dummy Activities (Better)</a:t>
            </a:r>
            <a:r>
              <a:rPr lang="en-US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0EAB17DC-2ABA-4F23-80A9-45264B59213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8917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2"/>
          <p:cNvSpPr txBox="1">
            <a:spLocks noChangeArrowheads="1"/>
          </p:cNvSpPr>
          <p:nvPr/>
        </p:nvSpPr>
        <p:spPr bwMode="auto">
          <a:xfrm>
            <a:off x="669925" y="5980113"/>
            <a:ext cx="1825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10.21  </a:t>
            </a:r>
          </a:p>
        </p:txBody>
      </p:sp>
      <p:pic>
        <p:nvPicPr>
          <p:cNvPr id="39938" name="Picture 3" descr="FG_10_0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150" y="1876425"/>
            <a:ext cx="822960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Partial Project Delta Network Using AOA Notation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28FBEA1D-3894-4F98-8BF8-A0D9BE40665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994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2"/>
          <p:cNvSpPr txBox="1">
            <a:spLocks noChangeArrowheads="1"/>
          </p:cNvSpPr>
          <p:nvPr/>
        </p:nvSpPr>
        <p:spPr bwMode="auto">
          <a:xfrm>
            <a:off x="746125" y="5980113"/>
            <a:ext cx="1825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10.22  </a:t>
            </a:r>
          </a:p>
        </p:txBody>
      </p:sp>
      <p:pic>
        <p:nvPicPr>
          <p:cNvPr id="40962" name="Picture 3" descr="FG_10_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09800"/>
            <a:ext cx="822960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Completed Project Delta AOA Network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5B0BFF15-6ABF-493A-ACC8-9943B32E5A8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40965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2"/>
          <p:cNvSpPr txBox="1">
            <a:spLocks noChangeArrowheads="1"/>
          </p:cNvSpPr>
          <p:nvPr/>
        </p:nvSpPr>
        <p:spPr bwMode="auto">
          <a:xfrm>
            <a:off x="441325" y="5715000"/>
            <a:ext cx="169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10.23</a:t>
            </a:r>
          </a:p>
        </p:txBody>
      </p:sp>
      <p:pic>
        <p:nvPicPr>
          <p:cNvPr id="41986" name="Picture 3" descr="FG_10_0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822960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Project </a:t>
            </a:r>
            <a:r>
              <a:rPr lang="en-US" b="1" dirty="0"/>
              <a:t>Delta Forward Pass Using AOA Network</a:t>
            </a:r>
            <a:r>
              <a:rPr lang="en-US" dirty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CAE580F5-4FB3-4C19-B487-59CB84B4972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41989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2"/>
          <p:cNvSpPr txBox="1">
            <a:spLocks noChangeArrowheads="1"/>
          </p:cNvSpPr>
          <p:nvPr/>
        </p:nvSpPr>
        <p:spPr bwMode="auto">
          <a:xfrm>
            <a:off x="517525" y="5715000"/>
            <a:ext cx="1825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10.24  </a:t>
            </a:r>
          </a:p>
        </p:txBody>
      </p:sp>
      <p:pic>
        <p:nvPicPr>
          <p:cNvPr id="43010" name="Picture 3" descr="FG_10_0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38400"/>
            <a:ext cx="822960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Project Delta Backward Pass Using AOA Network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45B50F2A-E4F4-45DA-9D0B-6F97A93AAAE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43013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Controversies in the Use of Networks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mtClean="0"/>
              <a:t>Networks can be </a:t>
            </a:r>
            <a:r>
              <a:rPr lang="en-US" b="1" smtClean="0">
                <a:solidFill>
                  <a:srgbClr val="FF0000"/>
                </a:solidFill>
              </a:rPr>
              <a:t>too complex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mtClean="0"/>
              <a:t>Poor </a:t>
            </a:r>
            <a:r>
              <a:rPr lang="en-US" b="1" smtClean="0">
                <a:solidFill>
                  <a:srgbClr val="FF0000"/>
                </a:solidFill>
              </a:rPr>
              <a:t>network construction</a:t>
            </a:r>
            <a:r>
              <a:rPr lang="en-US" smtClean="0"/>
              <a:t> creates problems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mtClean="0"/>
              <a:t>Networks may be used </a:t>
            </a:r>
            <a:r>
              <a:rPr lang="en-US" b="1" smtClean="0">
                <a:solidFill>
                  <a:srgbClr val="FF0000"/>
                </a:solidFill>
              </a:rPr>
              <a:t>inappropriately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mtClean="0"/>
              <a:t>When employing subcontractors</a:t>
            </a:r>
          </a:p>
          <a:p>
            <a:pPr lvl="1" eaLnBrk="1" hangingPunct="1"/>
            <a:r>
              <a:rPr lang="en-US" smtClean="0"/>
              <a:t>The </a:t>
            </a:r>
            <a:r>
              <a:rPr lang="en-US" b="1" smtClean="0">
                <a:solidFill>
                  <a:srgbClr val="FF0000"/>
                </a:solidFill>
              </a:rPr>
              <a:t>master network</a:t>
            </a:r>
            <a:r>
              <a:rPr lang="en-US" smtClean="0"/>
              <a:t> must be available to them</a:t>
            </a:r>
          </a:p>
          <a:p>
            <a:pPr lvl="1" eaLnBrk="1" hangingPunct="1"/>
            <a:r>
              <a:rPr lang="en-US" smtClean="0"/>
              <a:t>All sub-networks must use </a:t>
            </a:r>
            <a:r>
              <a:rPr lang="en-US" b="1" smtClean="0">
                <a:solidFill>
                  <a:srgbClr val="FF0000"/>
                </a:solidFill>
              </a:rPr>
              <a:t>common methods</a:t>
            </a:r>
          </a:p>
          <a:p>
            <a:pPr eaLnBrk="1" hangingPunct="1">
              <a:lnSpc>
                <a:spcPct val="130000"/>
              </a:lnSpc>
              <a:buClr>
                <a:schemeClr val="tx1"/>
              </a:buClr>
              <a:buFont typeface="Wingdings" pitchFamily="2" charset="2"/>
              <a:buChar char="v"/>
            </a:pPr>
            <a:r>
              <a:rPr lang="en-US" b="1" smtClean="0">
                <a:solidFill>
                  <a:srgbClr val="FF0000"/>
                </a:solidFill>
              </a:rPr>
              <a:t>Positive bias</a:t>
            </a:r>
            <a:r>
              <a:rPr lang="en-US" smtClean="0"/>
              <a:t> exists in PERT networks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B388B04F-4A65-43D1-B16B-C6423DB03A69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Lags in Precedence Relationships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en-US" smtClean="0"/>
              <a:t>	</a:t>
            </a:r>
            <a:r>
              <a:rPr lang="en-US" b="1" i="1" smtClean="0"/>
              <a:t>The logical relationship between the start and finish of one activity and the start and finish of another activity.</a:t>
            </a:r>
          </a:p>
          <a:p>
            <a:pPr marL="533400" indent="-533400" eaLnBrk="1" hangingPunct="1">
              <a:buFontTx/>
              <a:buNone/>
            </a:pPr>
            <a:endParaRPr lang="en-US" b="1" i="1" smtClean="0"/>
          </a:p>
          <a:p>
            <a:pPr marL="533400" indent="-533400" eaLnBrk="1" hangingPunct="1">
              <a:buFontTx/>
              <a:buNone/>
            </a:pPr>
            <a:r>
              <a:rPr lang="en-US" u="sng" smtClean="0"/>
              <a:t>Four logical relationships between tasks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Finish to Start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Finish to Finish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Start to Start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mtClean="0"/>
              <a:t>Start to Finish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10-0</a:t>
            </a:r>
            <a:fld id="{3178952C-435C-44A0-AF6E-BDDFDF628C6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541837"/>
          </a:xfrm>
        </p:spPr>
        <p:txBody>
          <a:bodyPr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Apply lag relationships to project activities.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Construct and comprehend Gantt charts.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Recognize alternative means to accelerate projects, including their benefits and drawbacks.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Understand the trade-offs required in the decision to crash project activities.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Develop activity networks using Activity-on-Arrow techniques.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400" dirty="0" smtClean="0"/>
              <a:t>Understand the differences in AON and AOA and recognize the advantages and disadvantages of each technique.</a:t>
            </a:r>
            <a:endParaRPr lang="en-US" sz="24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4AF2DF0D-0055-4ABB-81C2-E9444ADABE6B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copyrigh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B37B3CEB-25CD-4B83-B916-2188E553799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46083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Finish to Start Lag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 eaLnBrk="1" hangingPunct="1">
              <a:buSzPct val="145000"/>
            </a:pPr>
            <a:r>
              <a:rPr lang="en-US" smtClean="0"/>
              <a:t>Most common type of sequencing</a:t>
            </a:r>
          </a:p>
          <a:p>
            <a:pPr eaLnBrk="1" hangingPunct="1">
              <a:buSzPct val="145000"/>
            </a:pPr>
            <a:r>
              <a:rPr lang="en-US" smtClean="0"/>
              <a:t>Shown on the line joining the modes</a:t>
            </a:r>
          </a:p>
          <a:p>
            <a:pPr lvl="1" eaLnBrk="1" hangingPunct="1"/>
            <a:r>
              <a:rPr lang="en-US" smtClean="0"/>
              <a:t>Added during forward pass</a:t>
            </a:r>
          </a:p>
          <a:p>
            <a:pPr lvl="1" eaLnBrk="1" hangingPunct="1"/>
            <a:r>
              <a:rPr lang="en-US" smtClean="0"/>
              <a:t>Subtracted during backward pass</a:t>
            </a:r>
          </a:p>
        </p:txBody>
      </p:sp>
      <p:grpSp>
        <p:nvGrpSpPr>
          <p:cNvPr id="18435" name="Group 15"/>
          <p:cNvGrpSpPr>
            <a:grpSpLocks/>
          </p:cNvGrpSpPr>
          <p:nvPr/>
        </p:nvGrpSpPr>
        <p:grpSpPr bwMode="auto">
          <a:xfrm>
            <a:off x="373063" y="4378325"/>
            <a:ext cx="8001000" cy="1292225"/>
            <a:chOff x="381000" y="4648200"/>
            <a:chExt cx="8001000" cy="1292662"/>
          </a:xfrm>
        </p:grpSpPr>
        <p:sp>
          <p:nvSpPr>
            <p:cNvPr id="18438" name="Text Box 4"/>
            <p:cNvSpPr txBox="1">
              <a:spLocks noChangeArrowheads="1"/>
            </p:cNvSpPr>
            <p:nvPr/>
          </p:nvSpPr>
          <p:spPr bwMode="auto">
            <a:xfrm>
              <a:off x="381000" y="4648200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/>
            </a:p>
            <a:p>
              <a:r>
                <a:rPr lang="en-US" sz="2000"/>
                <a:t>0       A      6</a:t>
              </a:r>
            </a:p>
            <a:p>
              <a:r>
                <a:rPr lang="en-US" sz="2000"/>
                <a:t>Spec Design</a:t>
              </a:r>
            </a:p>
            <a:p>
              <a:r>
                <a:rPr lang="en-US" sz="2000"/>
                <a:t>   6</a:t>
              </a:r>
            </a:p>
          </p:txBody>
        </p:sp>
        <p:sp>
          <p:nvSpPr>
            <p:cNvPr id="18439" name="Text Box 5"/>
            <p:cNvSpPr txBox="1">
              <a:spLocks noChangeArrowheads="1"/>
            </p:cNvSpPr>
            <p:nvPr/>
          </p:nvSpPr>
          <p:spPr bwMode="auto">
            <a:xfrm>
              <a:off x="3124200" y="4648200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/>
            </a:p>
            <a:p>
              <a:r>
                <a:rPr lang="en-US" sz="2000"/>
                <a:t>6        B      </a:t>
              </a:r>
              <a:r>
                <a:rPr lang="en-US" sz="2000" b="1">
                  <a:solidFill>
                    <a:srgbClr val="FF0000"/>
                  </a:solidFill>
                </a:rPr>
                <a:t>11</a:t>
              </a:r>
            </a:p>
            <a:p>
              <a:r>
                <a:rPr lang="en-US" sz="2000"/>
                <a:t>Design Check</a:t>
              </a:r>
            </a:p>
            <a:p>
              <a:r>
                <a:rPr lang="en-US" sz="2000"/>
                <a:t>5</a:t>
              </a:r>
            </a:p>
          </p:txBody>
        </p:sp>
        <p:sp>
          <p:nvSpPr>
            <p:cNvPr id="18440" name="Text Box 6"/>
            <p:cNvSpPr txBox="1">
              <a:spLocks noChangeArrowheads="1"/>
            </p:cNvSpPr>
            <p:nvPr/>
          </p:nvSpPr>
          <p:spPr bwMode="auto">
            <a:xfrm>
              <a:off x="6553200" y="4648200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 b="1">
                <a:solidFill>
                  <a:srgbClr val="FF0000"/>
                </a:solidFill>
              </a:endParaRPr>
            </a:p>
            <a:p>
              <a:r>
                <a:rPr lang="en-US" sz="2000" b="1">
                  <a:solidFill>
                    <a:srgbClr val="FF0000"/>
                  </a:solidFill>
                </a:rPr>
                <a:t>15</a:t>
              </a:r>
              <a:r>
                <a:rPr lang="en-US" sz="2000"/>
                <a:t>      C      22</a:t>
              </a:r>
            </a:p>
            <a:p>
              <a:r>
                <a:rPr lang="en-US" sz="2000"/>
                <a:t>Blueprinting</a:t>
              </a:r>
            </a:p>
            <a:p>
              <a:r>
                <a:rPr lang="en-US" sz="2000"/>
                <a:t>   7</a:t>
              </a:r>
            </a:p>
          </p:txBody>
        </p:sp>
        <p:cxnSp>
          <p:nvCxnSpPr>
            <p:cNvPr id="18441" name="AutoShape 8"/>
            <p:cNvCxnSpPr>
              <a:cxnSpLocks noChangeShapeType="1"/>
              <a:stCxn id="18438" idx="3"/>
              <a:endCxn id="18439" idx="1"/>
            </p:cNvCxnSpPr>
            <p:nvPr/>
          </p:nvCxnSpPr>
          <p:spPr bwMode="auto">
            <a:xfrm>
              <a:off x="2209800" y="5294531"/>
              <a:ext cx="914400" cy="158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</p:cxnSp>
        <p:cxnSp>
          <p:nvCxnSpPr>
            <p:cNvPr id="18442" name="AutoShape 9"/>
            <p:cNvCxnSpPr>
              <a:cxnSpLocks noChangeShapeType="1"/>
              <a:stCxn id="18439" idx="3"/>
              <a:endCxn id="18440" idx="1"/>
            </p:cNvCxnSpPr>
            <p:nvPr/>
          </p:nvCxnSpPr>
          <p:spPr bwMode="auto">
            <a:xfrm>
              <a:off x="4953000" y="5294531"/>
              <a:ext cx="1600200" cy="158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</p:cxnSp>
        <p:sp>
          <p:nvSpPr>
            <p:cNvPr id="18443" name="Text Box 10"/>
            <p:cNvSpPr txBox="1">
              <a:spLocks noChangeArrowheads="1"/>
            </p:cNvSpPr>
            <p:nvPr/>
          </p:nvSpPr>
          <p:spPr bwMode="auto">
            <a:xfrm>
              <a:off x="5105400" y="4876800"/>
              <a:ext cx="11430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</a:rPr>
                <a:t>Lag 4</a:t>
              </a:r>
            </a:p>
          </p:txBody>
        </p:sp>
      </p:grpSp>
      <p:sp>
        <p:nvSpPr>
          <p:cNvPr id="18436" name="Text Box 11"/>
          <p:cNvSpPr txBox="1">
            <a:spLocks noChangeArrowheads="1"/>
          </p:cNvSpPr>
          <p:nvPr/>
        </p:nvSpPr>
        <p:spPr bwMode="auto">
          <a:xfrm rot="-1449510">
            <a:off x="5353050" y="3263900"/>
            <a:ext cx="2057400" cy="8683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2000"/>
              <a:t>This lag is not the same as activity slack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10-0</a:t>
            </a:r>
            <a:fld id="{1B38FA8C-4FF9-43F1-8E15-FA3033999BA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Finish to Finish Lag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 eaLnBrk="1" hangingPunct="1">
              <a:buSzPct val="145000"/>
              <a:buFontTx/>
              <a:buNone/>
            </a:pPr>
            <a:r>
              <a:rPr lang="en-US" smtClean="0"/>
              <a:t>Two activities share a similar completion point</a:t>
            </a:r>
          </a:p>
          <a:p>
            <a:pPr lvl="1" eaLnBrk="1" hangingPunct="1"/>
            <a:r>
              <a:rPr lang="en-US" smtClean="0"/>
              <a:t>The mechanical inspection cannot happen until wiring, plumbing, and HVAC installation are complete</a:t>
            </a:r>
          </a:p>
        </p:txBody>
      </p:sp>
      <p:grpSp>
        <p:nvGrpSpPr>
          <p:cNvPr id="19459" name="Group 16"/>
          <p:cNvGrpSpPr>
            <a:grpSpLocks/>
          </p:cNvGrpSpPr>
          <p:nvPr/>
        </p:nvGrpSpPr>
        <p:grpSpPr bwMode="auto">
          <a:xfrm>
            <a:off x="381000" y="3246438"/>
            <a:ext cx="7532688" cy="2922587"/>
            <a:chOff x="381000" y="3246435"/>
            <a:chExt cx="7532688" cy="2923027"/>
          </a:xfrm>
        </p:grpSpPr>
        <p:sp>
          <p:nvSpPr>
            <p:cNvPr id="19462" name="Text Box 5"/>
            <p:cNvSpPr txBox="1">
              <a:spLocks noChangeArrowheads="1"/>
            </p:cNvSpPr>
            <p:nvPr/>
          </p:nvSpPr>
          <p:spPr bwMode="auto">
            <a:xfrm>
              <a:off x="381000" y="4876800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/>
            </a:p>
            <a:p>
              <a:r>
                <a:rPr lang="en-US" sz="2000"/>
                <a:t>10      A      16</a:t>
              </a:r>
            </a:p>
            <a:p>
              <a:r>
                <a:rPr lang="en-US" sz="2000"/>
                <a:t>Plumbing</a:t>
              </a:r>
            </a:p>
            <a:p>
              <a:r>
                <a:rPr lang="en-US" sz="2000"/>
                <a:t>   6</a:t>
              </a:r>
            </a:p>
          </p:txBody>
        </p:sp>
        <p:sp>
          <p:nvSpPr>
            <p:cNvPr id="19463" name="Text Box 6"/>
            <p:cNvSpPr txBox="1">
              <a:spLocks noChangeArrowheads="1"/>
            </p:cNvSpPr>
            <p:nvPr/>
          </p:nvSpPr>
          <p:spPr bwMode="auto">
            <a:xfrm>
              <a:off x="3124200" y="4876800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/>
            </a:p>
            <a:p>
              <a:r>
                <a:rPr lang="en-US" sz="2000"/>
                <a:t>16      B      </a:t>
              </a:r>
              <a:r>
                <a:rPr lang="en-US" sz="2000" b="1">
                  <a:solidFill>
                    <a:srgbClr val="FF0000"/>
                  </a:solidFill>
                </a:rPr>
                <a:t>21</a:t>
              </a:r>
            </a:p>
            <a:p>
              <a:r>
                <a:rPr lang="en-US" sz="2000"/>
                <a:t>HVAC</a:t>
              </a:r>
            </a:p>
            <a:p>
              <a:r>
                <a:rPr lang="en-US" sz="2000"/>
                <a:t>5</a:t>
              </a:r>
            </a:p>
          </p:txBody>
        </p:sp>
        <p:sp>
          <p:nvSpPr>
            <p:cNvPr id="19464" name="Text Box 7"/>
            <p:cNvSpPr txBox="1">
              <a:spLocks noChangeArrowheads="1"/>
            </p:cNvSpPr>
            <p:nvPr/>
          </p:nvSpPr>
          <p:spPr bwMode="auto">
            <a:xfrm>
              <a:off x="6084888" y="4868863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/>
            </a:p>
            <a:p>
              <a:r>
                <a:rPr lang="en-US" sz="2000"/>
                <a:t>21      C      22</a:t>
              </a:r>
            </a:p>
            <a:p>
              <a:r>
                <a:rPr lang="en-US" sz="2000"/>
                <a:t>Inspection</a:t>
              </a:r>
            </a:p>
            <a:p>
              <a:r>
                <a:rPr lang="en-US" sz="2000"/>
                <a:t>   1</a:t>
              </a:r>
            </a:p>
          </p:txBody>
        </p:sp>
        <p:cxnSp>
          <p:nvCxnSpPr>
            <p:cNvPr id="19465" name="AutoShape 8"/>
            <p:cNvCxnSpPr>
              <a:cxnSpLocks noChangeShapeType="1"/>
              <a:stCxn id="19462" idx="3"/>
              <a:endCxn id="19463" idx="1"/>
            </p:cNvCxnSpPr>
            <p:nvPr/>
          </p:nvCxnSpPr>
          <p:spPr bwMode="auto">
            <a:xfrm>
              <a:off x="2209800" y="5523131"/>
              <a:ext cx="914400" cy="158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</p:cxnSp>
        <p:cxnSp>
          <p:nvCxnSpPr>
            <p:cNvPr id="19466" name="AutoShape 9"/>
            <p:cNvCxnSpPr>
              <a:cxnSpLocks noChangeShapeType="1"/>
              <a:stCxn id="19463" idx="3"/>
              <a:endCxn id="19464" idx="1"/>
            </p:cNvCxnSpPr>
            <p:nvPr/>
          </p:nvCxnSpPr>
          <p:spPr bwMode="auto">
            <a:xfrm flipV="1">
              <a:off x="4953000" y="5515194"/>
              <a:ext cx="1131888" cy="793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</p:cxnSp>
        <p:sp>
          <p:nvSpPr>
            <p:cNvPr id="19467" name="Text Box 12"/>
            <p:cNvSpPr txBox="1">
              <a:spLocks noChangeArrowheads="1"/>
            </p:cNvSpPr>
            <p:nvPr/>
          </p:nvSpPr>
          <p:spPr bwMode="auto">
            <a:xfrm>
              <a:off x="409518" y="3246435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/>
            </a:p>
            <a:p>
              <a:r>
                <a:rPr lang="en-US" sz="2000"/>
                <a:t>15      D      </a:t>
              </a:r>
              <a:r>
                <a:rPr lang="en-US" sz="2000" b="1">
                  <a:solidFill>
                    <a:srgbClr val="FF0000"/>
                  </a:solidFill>
                </a:rPr>
                <a:t>21</a:t>
              </a:r>
            </a:p>
            <a:p>
              <a:r>
                <a:rPr lang="en-US" sz="2000"/>
                <a:t>Wiring</a:t>
              </a:r>
            </a:p>
            <a:p>
              <a:r>
                <a:rPr lang="en-US" sz="2000"/>
                <a:t>   6</a:t>
              </a:r>
            </a:p>
          </p:txBody>
        </p:sp>
        <p:grpSp>
          <p:nvGrpSpPr>
            <p:cNvPr id="19468" name="Group 16"/>
            <p:cNvGrpSpPr>
              <a:grpSpLocks/>
            </p:cNvGrpSpPr>
            <p:nvPr/>
          </p:nvGrpSpPr>
          <p:grpSpPr bwMode="auto">
            <a:xfrm>
              <a:off x="2235168" y="4041775"/>
              <a:ext cx="2732120" cy="792163"/>
              <a:chOff x="1383" y="2546"/>
              <a:chExt cx="1746" cy="499"/>
            </a:xfrm>
          </p:grpSpPr>
          <p:sp>
            <p:nvSpPr>
              <p:cNvPr id="19469" name="Line 14"/>
              <p:cNvSpPr>
                <a:spLocks noChangeShapeType="1"/>
              </p:cNvSpPr>
              <p:nvPr/>
            </p:nvSpPr>
            <p:spPr bwMode="auto">
              <a:xfrm>
                <a:off x="1383" y="2546"/>
                <a:ext cx="174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0" name="Line 15"/>
              <p:cNvSpPr>
                <a:spLocks noChangeShapeType="1"/>
              </p:cNvSpPr>
              <p:nvPr/>
            </p:nvSpPr>
            <p:spPr bwMode="auto">
              <a:xfrm>
                <a:off x="3129" y="2546"/>
                <a:ext cx="0" cy="49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19460" name="Text Box 18"/>
          <p:cNvSpPr txBox="1">
            <a:spLocks noChangeArrowheads="1"/>
          </p:cNvSpPr>
          <p:nvPr/>
        </p:nvSpPr>
        <p:spPr bwMode="auto">
          <a:xfrm>
            <a:off x="2124075" y="501332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Lag 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10-0</a:t>
            </a:r>
            <a:fld id="{E8C2C01E-4EBC-49F6-A5CF-34FBFBEF046F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Start to Start Lag</a:t>
            </a:r>
          </a:p>
        </p:txBody>
      </p:sp>
      <p:sp>
        <p:nvSpPr>
          <p:cNvPr id="20482" name="Text Box 36"/>
          <p:cNvSpPr txBox="1">
            <a:spLocks noChangeArrowheads="1"/>
          </p:cNvSpPr>
          <p:nvPr/>
        </p:nvSpPr>
        <p:spPr bwMode="auto">
          <a:xfrm rot="326420">
            <a:off x="3563938" y="2312988"/>
            <a:ext cx="3095625" cy="14065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90000"/>
              </a:lnSpc>
              <a:spcBef>
                <a:spcPct val="20000"/>
              </a:spcBef>
              <a:buSzPct val="145000"/>
            </a:pPr>
            <a:r>
              <a:rPr lang="en-US" sz="2400"/>
              <a:t>Logic must be maintained by both forward and backward pass</a:t>
            </a:r>
          </a:p>
        </p:txBody>
      </p:sp>
      <p:grpSp>
        <p:nvGrpSpPr>
          <p:cNvPr id="20483" name="Group 20"/>
          <p:cNvGrpSpPr>
            <a:grpSpLocks/>
          </p:cNvGrpSpPr>
          <p:nvPr/>
        </p:nvGrpSpPr>
        <p:grpSpPr bwMode="auto">
          <a:xfrm>
            <a:off x="719138" y="2735263"/>
            <a:ext cx="7518400" cy="3354387"/>
            <a:chOff x="719138" y="2735253"/>
            <a:chExt cx="7518400" cy="3354834"/>
          </a:xfrm>
        </p:grpSpPr>
        <p:sp>
          <p:nvSpPr>
            <p:cNvPr id="20485" name="Text Box 13"/>
            <p:cNvSpPr txBox="1">
              <a:spLocks noChangeArrowheads="1"/>
            </p:cNvSpPr>
            <p:nvPr/>
          </p:nvSpPr>
          <p:spPr bwMode="auto">
            <a:xfrm>
              <a:off x="719138" y="4797425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/>
            </a:p>
            <a:p>
              <a:r>
                <a:rPr lang="en-US" sz="2000"/>
                <a:t>31      A      33</a:t>
              </a:r>
            </a:p>
            <a:p>
              <a:r>
                <a:rPr lang="en-US" sz="2000"/>
                <a:t>Plumbing</a:t>
              </a:r>
            </a:p>
            <a:p>
              <a:r>
                <a:rPr lang="en-US" sz="2000"/>
                <a:t>   6</a:t>
              </a:r>
            </a:p>
          </p:txBody>
        </p:sp>
        <p:sp>
          <p:nvSpPr>
            <p:cNvPr id="20486" name="Text Box 14"/>
            <p:cNvSpPr txBox="1">
              <a:spLocks noChangeArrowheads="1"/>
            </p:cNvSpPr>
            <p:nvPr/>
          </p:nvSpPr>
          <p:spPr bwMode="auto">
            <a:xfrm>
              <a:off x="3448051" y="4408488"/>
              <a:ext cx="1828800" cy="1304909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 b="1">
                <a:solidFill>
                  <a:srgbClr val="FF0000"/>
                </a:solidFill>
              </a:endParaRPr>
            </a:p>
            <a:p>
              <a:r>
                <a:rPr lang="en-US" sz="2000" b="1">
                  <a:solidFill>
                    <a:srgbClr val="FF0000"/>
                  </a:solidFill>
                </a:rPr>
                <a:t>33</a:t>
              </a:r>
              <a:r>
                <a:rPr lang="en-US" sz="2000"/>
                <a:t>      B      36</a:t>
              </a:r>
            </a:p>
            <a:p>
              <a:r>
                <a:rPr lang="en-US" sz="2000"/>
                <a:t>HVAC</a:t>
              </a:r>
            </a:p>
            <a:p>
              <a:r>
                <a:rPr lang="en-US" sz="2000"/>
                <a:t>5</a:t>
              </a:r>
            </a:p>
          </p:txBody>
        </p:sp>
        <p:sp>
          <p:nvSpPr>
            <p:cNvPr id="20487" name="Text Box 15"/>
            <p:cNvSpPr txBox="1">
              <a:spLocks noChangeArrowheads="1"/>
            </p:cNvSpPr>
            <p:nvPr/>
          </p:nvSpPr>
          <p:spPr bwMode="auto">
            <a:xfrm>
              <a:off x="6408738" y="4400550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/>
            </a:p>
            <a:p>
              <a:r>
                <a:rPr lang="en-US" sz="2000"/>
                <a:t>36      C      37</a:t>
              </a:r>
            </a:p>
            <a:p>
              <a:r>
                <a:rPr lang="en-US" sz="2000"/>
                <a:t>Inspection</a:t>
              </a:r>
            </a:p>
            <a:p>
              <a:r>
                <a:rPr lang="en-US" sz="2000"/>
                <a:t>   1</a:t>
              </a:r>
            </a:p>
          </p:txBody>
        </p:sp>
        <p:cxnSp>
          <p:nvCxnSpPr>
            <p:cNvPr id="20488" name="AutoShape 17"/>
            <p:cNvCxnSpPr>
              <a:cxnSpLocks noChangeShapeType="1"/>
              <a:stCxn id="20486" idx="3"/>
              <a:endCxn id="20487" idx="1"/>
            </p:cNvCxnSpPr>
            <p:nvPr/>
          </p:nvCxnSpPr>
          <p:spPr bwMode="auto">
            <a:xfrm flipV="1">
              <a:off x="5276851" y="5046881"/>
              <a:ext cx="1131887" cy="1406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</p:cxnSp>
        <p:sp>
          <p:nvSpPr>
            <p:cNvPr id="20489" name="Text Box 18"/>
            <p:cNvSpPr txBox="1">
              <a:spLocks noChangeArrowheads="1"/>
            </p:cNvSpPr>
            <p:nvPr/>
          </p:nvSpPr>
          <p:spPr bwMode="auto">
            <a:xfrm>
              <a:off x="738135" y="2735253"/>
              <a:ext cx="1828800" cy="1292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2000" b="1">
                <a:solidFill>
                  <a:srgbClr val="FF0000"/>
                </a:solidFill>
              </a:endParaRPr>
            </a:p>
            <a:p>
              <a:r>
                <a:rPr lang="en-US" sz="2000" b="1">
                  <a:solidFill>
                    <a:srgbClr val="FF0000"/>
                  </a:solidFill>
                </a:rPr>
                <a:t>30</a:t>
              </a:r>
              <a:r>
                <a:rPr lang="en-US" sz="2000"/>
                <a:t>      D      36</a:t>
              </a:r>
            </a:p>
            <a:p>
              <a:r>
                <a:rPr lang="en-US" sz="2000"/>
                <a:t>Wiring</a:t>
              </a:r>
            </a:p>
            <a:p>
              <a:r>
                <a:rPr lang="en-US" sz="2000"/>
                <a:t>   6</a:t>
              </a:r>
            </a:p>
          </p:txBody>
        </p:sp>
        <p:cxnSp>
          <p:nvCxnSpPr>
            <p:cNvPr id="20490" name="AutoShape 22"/>
            <p:cNvCxnSpPr>
              <a:cxnSpLocks noChangeShapeType="1"/>
              <a:stCxn id="20485" idx="3"/>
              <a:endCxn id="20486" idx="1"/>
            </p:cNvCxnSpPr>
            <p:nvPr/>
          </p:nvCxnSpPr>
          <p:spPr bwMode="auto">
            <a:xfrm flipV="1">
              <a:off x="2547938" y="5060943"/>
              <a:ext cx="900113" cy="38281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lg" len="lg"/>
            </a:ln>
          </p:spPr>
        </p:cxnSp>
        <p:sp>
          <p:nvSpPr>
            <p:cNvPr id="20491" name="Text Box 33"/>
            <p:cNvSpPr txBox="1">
              <a:spLocks noChangeArrowheads="1"/>
            </p:cNvSpPr>
            <p:nvPr/>
          </p:nvSpPr>
          <p:spPr bwMode="auto">
            <a:xfrm>
              <a:off x="1763713" y="4221163"/>
              <a:ext cx="11430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</a:rPr>
                <a:t>Lag 3</a:t>
              </a:r>
            </a:p>
          </p:txBody>
        </p:sp>
        <p:cxnSp>
          <p:nvCxnSpPr>
            <p:cNvPr id="20492" name="Elbow Connector 18"/>
            <p:cNvCxnSpPr>
              <a:cxnSpLocks noChangeShapeType="1"/>
            </p:cNvCxnSpPr>
            <p:nvPr/>
          </p:nvCxnSpPr>
          <p:spPr bwMode="auto">
            <a:xfrm>
              <a:off x="738135" y="4027915"/>
              <a:ext cx="2709916" cy="467886"/>
            </a:xfrm>
            <a:prstGeom prst="bentConnector3">
              <a:avLst>
                <a:gd name="adj1" fmla="val 727"/>
              </a:avLst>
            </a:prstGeom>
            <a:noFill/>
            <a:ln w="38100" algn="ctr">
              <a:solidFill>
                <a:schemeClr val="tx1"/>
              </a:solidFill>
              <a:round/>
              <a:headEnd/>
              <a:tailEnd type="triangle" w="lg" len="lg"/>
            </a:ln>
          </p:spPr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10-0</a:t>
            </a:r>
            <a:fld id="{23E08B8F-9C17-4386-BDC6-C80204B5903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Start to Finish Lag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3825" y="1773238"/>
            <a:ext cx="6083300" cy="1981200"/>
          </a:xfrm>
        </p:spPr>
        <p:txBody>
          <a:bodyPr/>
          <a:lstStyle/>
          <a:p>
            <a:pPr eaLnBrk="1" hangingPunct="1">
              <a:buSzPct val="145000"/>
            </a:pPr>
            <a:r>
              <a:rPr lang="en-US" smtClean="0"/>
              <a:t>Least common type of lag relationship</a:t>
            </a:r>
          </a:p>
          <a:p>
            <a:pPr eaLnBrk="1" hangingPunct="1">
              <a:buSzPct val="145000"/>
            </a:pPr>
            <a:r>
              <a:rPr lang="en-US" smtClean="0"/>
              <a:t>Successor’s finish dependent on predecessor’s start</a:t>
            </a:r>
          </a:p>
        </p:txBody>
      </p:sp>
      <p:sp>
        <p:nvSpPr>
          <p:cNvPr id="21507" name="Text Box 14"/>
          <p:cNvSpPr txBox="1">
            <a:spLocks noChangeArrowheads="1"/>
          </p:cNvSpPr>
          <p:nvPr/>
        </p:nvSpPr>
        <p:spPr bwMode="auto">
          <a:xfrm>
            <a:off x="395288" y="4876800"/>
            <a:ext cx="1828800" cy="12922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/>
          </a:p>
          <a:p>
            <a:r>
              <a:rPr lang="en-US" sz="2000"/>
              <a:t>22      A      28</a:t>
            </a:r>
          </a:p>
          <a:p>
            <a:r>
              <a:rPr lang="en-US" sz="2000"/>
              <a:t>Plumbing</a:t>
            </a:r>
          </a:p>
          <a:p>
            <a:r>
              <a:rPr lang="en-US" sz="2000"/>
              <a:t>   6</a:t>
            </a:r>
          </a:p>
        </p:txBody>
      </p:sp>
      <p:sp>
        <p:nvSpPr>
          <p:cNvPr id="21508" name="Text Box 15"/>
          <p:cNvSpPr txBox="1">
            <a:spLocks noChangeArrowheads="1"/>
          </p:cNvSpPr>
          <p:nvPr/>
        </p:nvSpPr>
        <p:spPr bwMode="auto">
          <a:xfrm>
            <a:off x="3124200" y="4876800"/>
            <a:ext cx="1828800" cy="12922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/>
          </a:p>
          <a:p>
            <a:r>
              <a:rPr lang="en-US" sz="2000"/>
              <a:t>28      B      </a:t>
            </a:r>
            <a:r>
              <a:rPr lang="en-US" sz="2000" b="1">
                <a:solidFill>
                  <a:srgbClr val="FF0000"/>
                </a:solidFill>
              </a:rPr>
              <a:t>33</a:t>
            </a:r>
          </a:p>
          <a:p>
            <a:r>
              <a:rPr lang="en-US" sz="2000"/>
              <a:t>HVAC</a:t>
            </a:r>
          </a:p>
          <a:p>
            <a:r>
              <a:rPr lang="en-US" sz="2000"/>
              <a:t>5</a:t>
            </a:r>
          </a:p>
        </p:txBody>
      </p:sp>
      <p:sp>
        <p:nvSpPr>
          <p:cNvPr id="21509" name="Text Box 16"/>
          <p:cNvSpPr txBox="1">
            <a:spLocks noChangeArrowheads="1"/>
          </p:cNvSpPr>
          <p:nvPr/>
        </p:nvSpPr>
        <p:spPr bwMode="auto">
          <a:xfrm>
            <a:off x="6084888" y="4868863"/>
            <a:ext cx="1828800" cy="12922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/>
          </a:p>
          <a:p>
            <a:r>
              <a:rPr lang="en-US" sz="2000"/>
              <a:t>33      C      34</a:t>
            </a:r>
          </a:p>
          <a:p>
            <a:r>
              <a:rPr lang="en-US" sz="2000"/>
              <a:t>Inspection</a:t>
            </a:r>
          </a:p>
          <a:p>
            <a:r>
              <a:rPr lang="en-US" sz="2000"/>
              <a:t>   1</a:t>
            </a:r>
          </a:p>
        </p:txBody>
      </p:sp>
      <p:cxnSp>
        <p:nvCxnSpPr>
          <p:cNvPr id="21510" name="AutoShape 17"/>
          <p:cNvCxnSpPr>
            <a:cxnSpLocks noChangeShapeType="1"/>
            <a:stCxn id="21508" idx="3"/>
            <a:endCxn id="21509" idx="1"/>
          </p:cNvCxnSpPr>
          <p:nvPr/>
        </p:nvCxnSpPr>
        <p:spPr bwMode="auto">
          <a:xfrm flipV="1">
            <a:off x="4953000" y="5514975"/>
            <a:ext cx="1131888" cy="793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21511" name="Text Box 18"/>
          <p:cNvSpPr txBox="1">
            <a:spLocks noChangeArrowheads="1"/>
          </p:cNvSpPr>
          <p:nvPr/>
        </p:nvSpPr>
        <p:spPr bwMode="auto">
          <a:xfrm>
            <a:off x="395288" y="3105150"/>
            <a:ext cx="1828800" cy="12922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 b="1">
              <a:solidFill>
                <a:srgbClr val="FF0000"/>
              </a:solidFill>
            </a:endParaRPr>
          </a:p>
          <a:p>
            <a:r>
              <a:rPr lang="en-US" sz="2000" b="1">
                <a:solidFill>
                  <a:srgbClr val="FF0000"/>
                </a:solidFill>
              </a:rPr>
              <a:t>30</a:t>
            </a:r>
            <a:r>
              <a:rPr lang="en-US" sz="2000"/>
              <a:t>      D      36</a:t>
            </a:r>
          </a:p>
          <a:p>
            <a:r>
              <a:rPr lang="en-US" sz="2000"/>
              <a:t>Wiring</a:t>
            </a:r>
          </a:p>
          <a:p>
            <a:r>
              <a:rPr lang="en-US" sz="2000"/>
              <a:t>   6</a:t>
            </a:r>
          </a:p>
        </p:txBody>
      </p:sp>
      <p:cxnSp>
        <p:nvCxnSpPr>
          <p:cNvPr id="21512" name="AutoShape 19"/>
          <p:cNvCxnSpPr>
            <a:cxnSpLocks noChangeShapeType="1"/>
            <a:stCxn id="21507" idx="3"/>
            <a:endCxn id="21508" idx="1"/>
          </p:cNvCxnSpPr>
          <p:nvPr/>
        </p:nvCxnSpPr>
        <p:spPr bwMode="auto">
          <a:xfrm>
            <a:off x="2224088" y="5522913"/>
            <a:ext cx="900112" cy="1587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lg" len="lg"/>
          </a:ln>
        </p:spPr>
      </p:cxnSp>
      <p:grpSp>
        <p:nvGrpSpPr>
          <p:cNvPr id="21513" name="Group 27"/>
          <p:cNvGrpSpPr>
            <a:grpSpLocks/>
          </p:cNvGrpSpPr>
          <p:nvPr/>
        </p:nvGrpSpPr>
        <p:grpSpPr bwMode="auto">
          <a:xfrm>
            <a:off x="395288" y="4076700"/>
            <a:ext cx="4572000" cy="757238"/>
            <a:chOff x="249" y="2568"/>
            <a:chExt cx="2880" cy="477"/>
          </a:xfrm>
        </p:grpSpPr>
        <p:sp>
          <p:nvSpPr>
            <p:cNvPr id="21515" name="Text Box 23"/>
            <p:cNvSpPr txBox="1">
              <a:spLocks noChangeArrowheads="1"/>
            </p:cNvSpPr>
            <p:nvPr/>
          </p:nvSpPr>
          <p:spPr bwMode="auto">
            <a:xfrm>
              <a:off x="1859" y="2591"/>
              <a:ext cx="7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</a:rPr>
                <a:t>Lag 3</a:t>
              </a:r>
            </a:p>
          </p:txBody>
        </p:sp>
        <p:sp>
          <p:nvSpPr>
            <p:cNvPr id="21516" name="Line 24"/>
            <p:cNvSpPr>
              <a:spLocks noChangeShapeType="1"/>
            </p:cNvSpPr>
            <p:nvPr/>
          </p:nvSpPr>
          <p:spPr bwMode="auto">
            <a:xfrm>
              <a:off x="249" y="2772"/>
              <a:ext cx="28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1517" name="Line 25"/>
            <p:cNvSpPr>
              <a:spLocks noChangeShapeType="1"/>
            </p:cNvSpPr>
            <p:nvPr/>
          </p:nvSpPr>
          <p:spPr bwMode="auto">
            <a:xfrm>
              <a:off x="3129" y="2772"/>
              <a:ext cx="0" cy="27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1518" name="Line 26"/>
            <p:cNvSpPr>
              <a:spLocks noChangeShapeType="1"/>
            </p:cNvSpPr>
            <p:nvPr/>
          </p:nvSpPr>
          <p:spPr bwMode="auto">
            <a:xfrm>
              <a:off x="249" y="2568"/>
              <a:ext cx="0" cy="2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10-0</a:t>
            </a:r>
            <a:fld id="{061B7EAE-B230-46CA-96E6-E6D1780A1AE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Gantt Charts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Char char="ü"/>
            </a:pPr>
            <a:r>
              <a:rPr lang="en-US" smtClean="0"/>
              <a:t>Establish a </a:t>
            </a:r>
            <a:r>
              <a:rPr lang="en-US" b="1" i="1" smtClean="0">
                <a:solidFill>
                  <a:srgbClr val="FF0000"/>
                </a:solidFill>
              </a:rPr>
              <a:t>time-phased network</a:t>
            </a:r>
          </a:p>
          <a:p>
            <a:pPr marL="533400" indent="-533400" eaLnBrk="1" hangingPunct="1">
              <a:buFont typeface="Wingdings" pitchFamily="2" charset="2"/>
              <a:buChar char="ü"/>
            </a:pPr>
            <a:r>
              <a:rPr lang="en-US" smtClean="0"/>
              <a:t>Can be used as a </a:t>
            </a:r>
            <a:r>
              <a:rPr lang="en-US" b="1" i="1" smtClean="0">
                <a:solidFill>
                  <a:srgbClr val="FF0000"/>
                </a:solidFill>
              </a:rPr>
              <a:t>tracking tool</a:t>
            </a:r>
          </a:p>
          <a:p>
            <a:pPr marL="533400" indent="-533400" eaLnBrk="1" hangingPunct="1"/>
            <a:endParaRPr lang="en-US" smtClean="0"/>
          </a:p>
          <a:p>
            <a:pPr marL="533400" indent="-533400" eaLnBrk="1" hangingPunct="1">
              <a:buFontTx/>
              <a:buNone/>
            </a:pPr>
            <a:r>
              <a:rPr lang="en-US" u="sng" smtClean="0"/>
              <a:t>Benefits of Gantt charts</a:t>
            </a:r>
          </a:p>
          <a:p>
            <a:pPr marL="533400" indent="-533400" eaLnBrk="1" hangingPunct="1">
              <a:buClr>
                <a:schemeClr val="tx1"/>
              </a:buClr>
              <a:buFontTx/>
              <a:buAutoNum type="arabicPeriod"/>
            </a:pPr>
            <a:r>
              <a:rPr lang="en-US" smtClean="0"/>
              <a:t>Easy to </a:t>
            </a:r>
            <a:r>
              <a:rPr lang="en-US" b="1" i="1" smtClean="0">
                <a:solidFill>
                  <a:srgbClr val="0000CC"/>
                </a:solidFill>
              </a:rPr>
              <a:t>create</a:t>
            </a:r>
            <a:r>
              <a:rPr lang="en-US" smtClean="0"/>
              <a:t> and </a:t>
            </a:r>
            <a:r>
              <a:rPr lang="en-US" b="1" i="1" smtClean="0">
                <a:solidFill>
                  <a:srgbClr val="0000CC"/>
                </a:solidFill>
              </a:rPr>
              <a:t>comprehend</a:t>
            </a:r>
          </a:p>
          <a:p>
            <a:pPr marL="533400" indent="-533400" eaLnBrk="1" hangingPunct="1">
              <a:buClr>
                <a:schemeClr val="tx1"/>
              </a:buClr>
              <a:buFontTx/>
              <a:buAutoNum type="arabicPeriod"/>
            </a:pPr>
            <a:r>
              <a:rPr lang="en-US" smtClean="0"/>
              <a:t>Identify the schedule</a:t>
            </a:r>
            <a:r>
              <a:rPr lang="en-US" i="1" smtClean="0"/>
              <a:t> </a:t>
            </a:r>
            <a:r>
              <a:rPr lang="en-US" b="1" i="1" smtClean="0">
                <a:solidFill>
                  <a:srgbClr val="0000CC"/>
                </a:solidFill>
              </a:rPr>
              <a:t>baseline</a:t>
            </a:r>
            <a:r>
              <a:rPr lang="en-US" i="1" smtClean="0"/>
              <a:t> </a:t>
            </a:r>
            <a:r>
              <a:rPr lang="en-US" smtClean="0"/>
              <a:t>network</a:t>
            </a:r>
          </a:p>
          <a:p>
            <a:pPr marL="533400" indent="-533400" eaLnBrk="1" hangingPunct="1">
              <a:buClr>
                <a:schemeClr val="tx1"/>
              </a:buClr>
              <a:buFontTx/>
              <a:buAutoNum type="arabicPeriod"/>
            </a:pPr>
            <a:r>
              <a:rPr lang="en-US" smtClean="0"/>
              <a:t>Allow for </a:t>
            </a:r>
            <a:r>
              <a:rPr lang="en-US" b="1" i="1" smtClean="0">
                <a:solidFill>
                  <a:srgbClr val="0000CC"/>
                </a:solidFill>
              </a:rPr>
              <a:t>updatin</a:t>
            </a:r>
            <a:r>
              <a:rPr lang="en-US" b="1" smtClean="0">
                <a:solidFill>
                  <a:srgbClr val="0000CC"/>
                </a:solidFill>
              </a:rPr>
              <a:t>g</a:t>
            </a:r>
            <a:r>
              <a:rPr lang="en-US" smtClean="0"/>
              <a:t> and </a:t>
            </a:r>
            <a:r>
              <a:rPr lang="en-US" b="1" i="1" smtClean="0">
                <a:solidFill>
                  <a:srgbClr val="0000CC"/>
                </a:solidFill>
              </a:rPr>
              <a:t>control</a:t>
            </a:r>
          </a:p>
          <a:p>
            <a:pPr marL="533400" indent="-533400" eaLnBrk="1" hangingPunct="1">
              <a:buClr>
                <a:schemeClr val="tx1"/>
              </a:buClr>
              <a:buFontTx/>
              <a:buAutoNum type="arabicPeriod"/>
            </a:pPr>
            <a:r>
              <a:rPr lang="en-US" smtClean="0"/>
              <a:t>Identify </a:t>
            </a:r>
            <a:r>
              <a:rPr lang="en-US" b="1" i="1" smtClean="0">
                <a:solidFill>
                  <a:srgbClr val="0000CC"/>
                </a:solidFill>
              </a:rPr>
              <a:t>resource needs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10-0</a:t>
            </a:r>
            <a:fld id="{B4166218-5D0D-4843-B78A-4175B047FB5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2"/>
          <p:cNvSpPr txBox="1">
            <a:spLocks noChangeArrowheads="1"/>
          </p:cNvSpPr>
          <p:nvPr/>
        </p:nvSpPr>
        <p:spPr bwMode="auto">
          <a:xfrm>
            <a:off x="457200" y="5903913"/>
            <a:ext cx="169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10.8  </a:t>
            </a:r>
          </a:p>
        </p:txBody>
      </p:sp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8172450" cy="4075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610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Completed Gantt Chart for Project Delta</a:t>
            </a:r>
            <a:endParaRPr lang="en-US" b="1" dirty="0"/>
          </a:p>
        </p:txBody>
      </p:sp>
      <p:sp>
        <p:nvSpPr>
          <p:cNvPr id="23556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10-</a:t>
            </a:r>
            <a:fld id="{7A0E27F9-9EE0-4B13-BFC1-655299248F9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</TotalTime>
  <Words>783</Words>
  <Application>Microsoft Office PowerPoint</Application>
  <PresentationFormat>On-screen Show (4:3)</PresentationFormat>
  <Paragraphs>210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31</vt:i4>
      </vt:variant>
    </vt:vector>
  </HeadingPairs>
  <TitlesOfParts>
    <vt:vector size="48" baseType="lpstr">
      <vt:lpstr>Arial</vt:lpstr>
      <vt:lpstr>Calibri</vt:lpstr>
      <vt:lpstr>Constantia</vt:lpstr>
      <vt:lpstr>Wingdings 2</vt:lpstr>
      <vt:lpstr>Wingdings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Slide 1</vt:lpstr>
      <vt:lpstr>Chapter 10 Learning Objectives</vt:lpstr>
      <vt:lpstr>Lags in Precedence Relationships</vt:lpstr>
      <vt:lpstr>Finish to Start Lag</vt:lpstr>
      <vt:lpstr>Finish to Finish Lag</vt:lpstr>
      <vt:lpstr>Start to Start Lag</vt:lpstr>
      <vt:lpstr>Start to Finish Lag</vt:lpstr>
      <vt:lpstr>Gantt Charts</vt:lpstr>
      <vt:lpstr>Slide 9</vt:lpstr>
      <vt:lpstr>Slide 10</vt:lpstr>
      <vt:lpstr>Slide 11</vt:lpstr>
      <vt:lpstr>Slide 12</vt:lpstr>
      <vt:lpstr>Crashing</vt:lpstr>
      <vt:lpstr>Managerial Considerations</vt:lpstr>
      <vt:lpstr>Slide 15</vt:lpstr>
      <vt:lpstr>Slide 16</vt:lpstr>
      <vt:lpstr>Slide 17</vt:lpstr>
      <vt:lpstr>Slide 18</vt:lpstr>
      <vt:lpstr>Activity on Arrow Networks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Controversies in the Use of Networks</vt:lpstr>
      <vt:lpstr>Summary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uhughgr</cp:lastModifiedBy>
  <cp:revision>18</cp:revision>
  <dcterms:created xsi:type="dcterms:W3CDTF">2011-11-20T13:38:58Z</dcterms:created>
  <dcterms:modified xsi:type="dcterms:W3CDTF">2012-09-20T15:07:22Z</dcterms:modified>
</cp:coreProperties>
</file>